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143" r:id="rId2"/>
    <p:sldId id="1199" r:id="rId3"/>
    <p:sldId id="4084" r:id="rId4"/>
    <p:sldId id="1153" r:id="rId5"/>
    <p:sldId id="1154" r:id="rId6"/>
    <p:sldId id="1162" r:id="rId7"/>
    <p:sldId id="1164" r:id="rId8"/>
    <p:sldId id="258" r:id="rId9"/>
    <p:sldId id="299" r:id="rId10"/>
    <p:sldId id="1159" r:id="rId11"/>
    <p:sldId id="259" r:id="rId12"/>
    <p:sldId id="1100" r:id="rId13"/>
    <p:sldId id="1142" r:id="rId14"/>
    <p:sldId id="1101" r:id="rId15"/>
    <p:sldId id="270" r:id="rId16"/>
    <p:sldId id="271" r:id="rId17"/>
    <p:sldId id="1102" r:id="rId18"/>
    <p:sldId id="1165" r:id="rId19"/>
    <p:sldId id="302" r:id="rId20"/>
    <p:sldId id="1160" r:id="rId21"/>
    <p:sldId id="1166" r:id="rId22"/>
    <p:sldId id="1144" r:id="rId23"/>
    <p:sldId id="300" r:id="rId24"/>
    <p:sldId id="287" r:id="rId25"/>
    <p:sldId id="291" r:id="rId26"/>
    <p:sldId id="303" r:id="rId27"/>
    <p:sldId id="1168" r:id="rId28"/>
    <p:sldId id="1150" r:id="rId29"/>
    <p:sldId id="309" r:id="rId30"/>
    <p:sldId id="1171" r:id="rId31"/>
    <p:sldId id="1170" r:id="rId32"/>
    <p:sldId id="4133" r:id="rId33"/>
    <p:sldId id="4134" r:id="rId34"/>
    <p:sldId id="4126" r:id="rId35"/>
    <p:sldId id="4129" r:id="rId36"/>
    <p:sldId id="4130" r:id="rId37"/>
    <p:sldId id="4127" r:id="rId38"/>
    <p:sldId id="1172" r:id="rId39"/>
    <p:sldId id="1175" r:id="rId40"/>
    <p:sldId id="4132" r:id="rId41"/>
    <p:sldId id="412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87834"/>
  </p:normalViewPr>
  <p:slideViewPr>
    <p:cSldViewPr>
      <p:cViewPr>
        <p:scale>
          <a:sx n="92" d="100"/>
          <a:sy n="92" d="100"/>
        </p:scale>
        <p:origin x="2232" y="392"/>
      </p:cViewPr>
      <p:guideLst>
        <p:guide orient="horz" pos="216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266B-BCD9-4250-83A8-5B250ED695EC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49D78-09A2-4748-BA4D-E401F16DA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7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209D-86FD-A44D-A7A8-3C9EAF8041ED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4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AA8E-2C8A-A14C-9D67-601581EB5185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3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382B-688A-924F-AFB7-06287BD499CE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3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C93BC-FABB-8A49-8D8B-89C79F41B98F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3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8EC8-5091-ED4B-9F68-A2A907F8738A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4605-DB4B-7648-B64F-004B6FC88E6E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7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C9E3-6026-0040-9DA9-CD0C8CE16F1B}" type="datetime1">
              <a:rPr lang="en-US" smtClean="0"/>
              <a:t>10/27/23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A138-EC45-C84B-BD28-2EA0A916F5C3}" type="datetime1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1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599E-3BB3-7D42-ACC2-596CCCD17047}" type="datetime1">
              <a:rPr lang="en-US" smtClean="0"/>
              <a:t>10/27/23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7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658F-5036-2543-A188-AC2CFA5A5C7E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1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C5F1-7C28-8D42-8F99-63B829EA8629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4539-7F26-9241-A20D-0D4468EC75C7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Graphs/imm4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6825" y="253548"/>
            <a:ext cx="4206701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9D605-1015-964C-B214-83FEC327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962" y="420017"/>
            <a:ext cx="3801979" cy="5769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6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</a:br>
            <a:br>
              <a:rPr lang="en-US" sz="36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31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Give Me Your Poor, Your Tired, Your Homeless (Some Restrictions </a:t>
            </a:r>
            <a:br>
              <a:rPr lang="en-US" sz="31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31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May Apply):  </a:t>
            </a:r>
            <a:br>
              <a:rPr lang="en-US" sz="31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</a:t>
            </a:r>
            <a:r>
              <a:rPr lang="en-US" sz="27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mmigration to the United States in the 21st Century</a:t>
            </a:r>
            <a:br>
              <a:rPr lang="en-US" sz="2800" dirty="0"/>
            </a:br>
            <a:br>
              <a:rPr lang="en-US" sz="2700" dirty="0"/>
            </a:br>
            <a:r>
              <a:rPr lang="en-US" sz="2700" dirty="0"/>
              <a:t>Bob Gitter, Ohio Wesleyan</a:t>
            </a:r>
            <a:br>
              <a:rPr lang="en-US" sz="2700" dirty="0"/>
            </a:br>
            <a:r>
              <a:rPr lang="en-US" sz="2700" dirty="0"/>
              <a:t>Prof of Econ, Emeritus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National Economic Education Delegation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WVU OLLI </a:t>
            </a:r>
            <a:br>
              <a:rPr lang="en-US" sz="2700" dirty="0"/>
            </a:br>
            <a:r>
              <a:rPr lang="en-US" sz="2700" dirty="0"/>
              <a:t> October 27, 2023</a:t>
            </a:r>
            <a:br>
              <a:rPr lang="en-US" sz="28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8" y="253548"/>
            <a:ext cx="4388846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136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9" name="Picture 8" descr="A person holding a flag&#10;&#10;Description automatically generated">
            <a:extLst>
              <a:ext uri="{FF2B5EF4-FFF2-40B4-BE49-F238E27FC236}">
                <a16:creationId xmlns:a16="http://schemas.microsoft.com/office/drawing/2014/main" id="{27D7EFF7-144E-7E47-B9FC-497B84E7E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44679" b="-2"/>
          <a:stretch/>
        </p:blipFill>
        <p:spPr>
          <a:xfrm>
            <a:off x="544279" y="401121"/>
            <a:ext cx="3906965" cy="5468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551B-F66F-9B40-B4E3-33EFDCDB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E7950FE-12CD-4508-ACD8-B6DEBE1BB436}" type="slidenum">
              <a:rPr lang="en-US" smtClean="0"/>
              <a:pPr defTabSz="457200"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6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66DC-DF8F-A2BC-C7B5-AC4DF845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Border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18C3F-1007-82A8-B5D8-6ECF1D1B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F8D2-336F-5C39-790E-7F43B70F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2" descr="Photo by Joshua Barajas/PBS NewsHour">
            <a:extLst>
              <a:ext uri="{FF2B5EF4-FFF2-40B4-BE49-F238E27FC236}">
                <a16:creationId xmlns:a16="http://schemas.microsoft.com/office/drawing/2014/main" id="{AC460DFC-1A63-B117-51F6-540B3C8E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3645"/>
            <a:ext cx="7010400" cy="46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1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1"/>
            <a:ext cx="7772400" cy="1295400"/>
          </a:xfrm>
        </p:spPr>
        <p:txBody>
          <a:bodyPr/>
          <a:lstStyle/>
          <a:p>
            <a:r>
              <a:rPr lang="en-US" dirty="0"/>
              <a:t>Key Laws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6400800" cy="2209800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Quota and Immigrations Acts (1921 and 1924)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Bracero Program(1942-1964)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Immigration and Nationality Act (1965)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Immigration and Control Act (1986)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09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Immigration 1820-1880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5638801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CCEEF-FD08-1940-B4EE-98037B5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9" y="1712120"/>
            <a:ext cx="5128822" cy="373141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A26337-0E2A-514C-9DA3-3B1E2B80A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66516"/>
              </p:ext>
            </p:extLst>
          </p:nvPr>
        </p:nvGraphicFramePr>
        <p:xfrm>
          <a:off x="5638800" y="1718974"/>
          <a:ext cx="3103496" cy="372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1820-1880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843847">
                <a:tc>
                  <a:txBody>
                    <a:bodyPr/>
                    <a:lstStyle/>
                    <a:p>
                      <a:r>
                        <a:rPr lang="en-US" sz="1700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China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28163">
                <a:tc>
                  <a:txBody>
                    <a:bodyPr/>
                    <a:lstStyle/>
                    <a:p>
                      <a:r>
                        <a:rPr lang="en-US" sz="1700" dirty="0"/>
                        <a:t>Africa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42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8398-FADE-6A4C-A5A5-5A860DB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Immigration 1880-1924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6EE57-74AF-684B-A068-7562D741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7FB9AF-7D7D-964B-A8A3-5A218FE8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94" y="1719640"/>
            <a:ext cx="5127906" cy="373075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11A110-A25F-CC40-9362-886829A89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535119"/>
              </p:ext>
            </p:extLst>
          </p:nvPr>
        </p:nvGraphicFramePr>
        <p:xfrm>
          <a:off x="5638800" y="1718974"/>
          <a:ext cx="3103496" cy="373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1880-1930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4,600,000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Russian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German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21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Immigration 1924-1965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5638801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DC0728-859E-B644-B1A6-AD6C1A8D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94" y="1703078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4D76EB-5F42-2540-807C-77A15791F498}"/>
              </a:ext>
            </a:extLst>
          </p:cNvPr>
          <p:cNvGraphicFramePr>
            <a:graphicFrameLocks noGrp="1"/>
          </p:cNvGraphicFramePr>
          <p:nvPr/>
        </p:nvGraphicFramePr>
        <p:xfrm>
          <a:off x="5638800" y="1718974"/>
          <a:ext cx="3103496" cy="306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1930-1965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480,000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390,000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Caribbean/</a:t>
                      </a:r>
                    </a:p>
                    <a:p>
                      <a:r>
                        <a:rPr lang="en-US" sz="1700" dirty="0"/>
                        <a:t>West Indies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08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Bracero Program</a:t>
            </a:r>
          </a:p>
        </p:txBody>
      </p:sp>
      <p:pic>
        <p:nvPicPr>
          <p:cNvPr id="11266" name="Picture 2" descr="http://americanhistory.si.edu/onthemove/img/crops/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2" y="1676400"/>
            <a:ext cx="72119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4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dirty="0"/>
              <a:t>LBJ Signs Immigration and Nationality Act (1965)</a:t>
            </a:r>
          </a:p>
        </p:txBody>
      </p:sp>
      <p:pic>
        <p:nvPicPr>
          <p:cNvPr id="12291" name="Picture 3" descr="C:\Users\rjgitter\Pictures\Johnsonliber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32450"/>
            <a:ext cx="346387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CD9D2-FB0B-0D4B-B7D1-7AC389696CB8}"/>
              </a:ext>
            </a:extLst>
          </p:cNvPr>
          <p:cNvSpPr txBox="1"/>
          <p:nvPr/>
        </p:nvSpPr>
        <p:spPr>
          <a:xfrm>
            <a:off x="4343400" y="2016369"/>
            <a:ext cx="4495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Abolished Quotas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Limits immigration to about 1 million/year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reunification most important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0615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U.S. Immigration: 1965-Today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5638801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93ED4A-48AE-2648-9BEB-BFFA8E32DA5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10894" y="1729690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BD3A40-300E-4D48-AF39-2178A3A5131F}"/>
              </a:ext>
            </a:extLst>
          </p:cNvPr>
          <p:cNvGraphicFramePr>
            <a:graphicFrameLocks noGrp="1"/>
          </p:cNvGraphicFramePr>
          <p:nvPr/>
        </p:nvGraphicFramePr>
        <p:xfrm>
          <a:off x="5638800" y="1718974"/>
          <a:ext cx="3103496" cy="377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1965-2017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Philippines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1,400,000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Korea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760,000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Dominican Republic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India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Cuba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Vietnam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854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52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6E0E-91FC-90B7-6C44-80A1CD3C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16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NUMBER OF IMMIGRANTS</a:t>
            </a:r>
            <a:r>
              <a:rPr lang="en-US" sz="4400" u="none" strike="noStrike" dirty="0">
                <a:effectLst/>
              </a:rPr>
              <a:t> BY TYPE OF ADMISSION: FISCAL YEAR 2022</a:t>
            </a:r>
            <a:br>
              <a:rPr lang="en-US" sz="4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C5EB58-719C-2593-449A-4B8AEB3EBE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1600201"/>
          <a:ext cx="8001000" cy="4756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9500">
                  <a:extLst>
                    <a:ext uri="{9D8B030D-6E8A-4147-A177-3AD203B41FA5}">
                      <a16:colId xmlns:a16="http://schemas.microsoft.com/office/drawing/2014/main" val="212125596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324189721"/>
                    </a:ext>
                  </a:extLst>
                </a:gridCol>
              </a:tblGrid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Family-sponsored preferences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165,642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8821688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Immediate relatives of U.S. citizens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428,581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98257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Employment-based preferences</a:t>
                      </a:r>
                      <a:r>
                        <a:rPr lang="en-US" sz="2800" u="none" strike="noStrike" baseline="30000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270,206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433144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Diversity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       43,175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22404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Refugees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  29,407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38525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Asylees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  53,662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257150"/>
                  </a:ext>
                </a:extLst>
              </a:tr>
              <a:tr h="6585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>
                          <a:effectLst/>
                        </a:rPr>
                        <a:t>Other</a:t>
                      </a:r>
                      <a:endParaRPr lang="en-US" sz="2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sng" strike="noStrike" dirty="0">
                          <a:effectLst/>
                        </a:rPr>
                        <a:t>        27,331 </a:t>
                      </a:r>
                      <a:endParaRPr lang="en-US" sz="28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7976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1,018,004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0071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5F75-B346-B50B-7D41-F926465A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15C6F-6581-1FA7-E42A-9FD3CA31434A}"/>
              </a:ext>
            </a:extLst>
          </p:cNvPr>
          <p:cNvSpPr txBox="1"/>
          <p:nvPr/>
        </p:nvSpPr>
        <p:spPr>
          <a:xfrm>
            <a:off x="7239000" y="1752600"/>
            <a:ext cx="45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4BD45-D6AE-18B0-27E8-761F3F15CA77}"/>
              </a:ext>
            </a:extLst>
          </p:cNvPr>
          <p:cNvSpPr txBox="1"/>
          <p:nvPr/>
        </p:nvSpPr>
        <p:spPr>
          <a:xfrm>
            <a:off x="6019800" y="196532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594,223</a:t>
            </a:r>
          </a:p>
        </p:txBody>
      </p:sp>
    </p:spTree>
    <p:extLst>
      <p:ext uri="{BB962C8B-B14F-4D97-AF65-F5344CB8AC3E}">
        <p14:creationId xmlns:p14="http://schemas.microsoft.com/office/powerpoint/2010/main" val="1402878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H1B Applications </a:t>
            </a:r>
            <a:br>
              <a:rPr lang="en-US" dirty="0"/>
            </a:br>
            <a:r>
              <a:rPr lang="en-US" dirty="0"/>
              <a:t>Quota Reached on First Day 2017</a:t>
            </a:r>
          </a:p>
        </p:txBody>
      </p:sp>
      <p:pic>
        <p:nvPicPr>
          <p:cNvPr id="4" name="Content Placeholder 3" descr="Untitled 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927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04" y="857251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SubSS</a:t>
            </a:r>
            <a:r>
              <a:rPr lang="en-US" dirty="0" err="1"/>
              <a:t>Submitting</a:t>
            </a:r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1423"/>
            <a:ext cx="8229600" cy="48700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sz="3000" dirty="0"/>
              <a:t>I will try to handle them as they come up, but may take them in a bunch as time permits.  I will let </a:t>
            </a:r>
            <a:r>
              <a:rPr lang="en-US" sz="3000" dirty="0" err="1"/>
              <a:t>J</a:t>
            </a:r>
            <a:r>
              <a:rPr lang="en-US" sz="3000" b="0" i="0" u="none" strike="noStrike" dirty="0" err="1">
                <a:solidFill>
                  <a:srgbClr val="222222"/>
                </a:solidFill>
                <a:effectLst/>
                <a:latin typeface="Google Sans"/>
              </a:rPr>
              <a:t>ascenna</a:t>
            </a:r>
            <a:endParaRPr lang="en-US" sz="3000" dirty="0"/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OLLI allowing, we can stay beyond the end of class to have further discussion.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71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7F1-7A90-F969-8536-CE0F7283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H2A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DC3DBE-BA55-443D-6467-5D9FAAF3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5" y="1600200"/>
            <a:ext cx="7183409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A1F9-B352-4EDF-7E54-D6C19CB8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EF49-ADF0-6BCB-1021-F82BCC43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Employment Immigration to West Virginia - 2022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828D2-0DD6-317A-C270-6372A178F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1454220"/>
            <a:ext cx="9296399" cy="52672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CD7A7-1D5D-7779-5DDA-479DF37B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74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1F9-A9AE-C742-98BA-F155ED53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Immigration Reform and Control </a:t>
            </a:r>
            <a:br>
              <a:rPr lang="en-US" dirty="0"/>
            </a:br>
            <a:r>
              <a:rPr lang="en-US" dirty="0"/>
              <a:t>Act of 1986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4947B2-8DD7-9247-9CCC-0D8A522F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34316"/>
            <a:ext cx="4038600" cy="3170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31DC8-732F-6B4B-8CD4-7A6CEE1B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D479D-19F5-F141-A91B-5F615C7C737D}"/>
              </a:ext>
            </a:extLst>
          </p:cNvPr>
          <p:cNvSpPr txBox="1"/>
          <p:nvPr/>
        </p:nvSpPr>
        <p:spPr>
          <a:xfrm>
            <a:off x="4572000" y="2133600"/>
            <a:ext cx="3657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Grants amnesty to undocumented individuals in US since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pay penalty and back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Amnesty granted for being undocumented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Path to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million people took advantage, mostly Mexican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Illegal to knowingly hire undocumented workers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88E42-225E-7641-88A7-59AAD11EAF5D}"/>
              </a:ext>
            </a:extLst>
          </p:cNvPr>
          <p:cNvSpPr txBox="1"/>
          <p:nvPr/>
        </p:nvSpPr>
        <p:spPr>
          <a:xfrm>
            <a:off x="1066800" y="4512013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Green Card</a:t>
            </a:r>
          </a:p>
        </p:txBody>
      </p:sp>
    </p:spTree>
    <p:extLst>
      <p:ext uri="{BB962C8B-B14F-4D97-AF65-F5344CB8AC3E}">
        <p14:creationId xmlns:p14="http://schemas.microsoft.com/office/powerpoint/2010/main" val="4034842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 Share of US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5668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1E235-E10A-BC48-82EB-B77EF2D50D4B}"/>
              </a:ext>
            </a:extLst>
          </p:cNvPr>
          <p:cNvSpPr txBox="1"/>
          <p:nvPr/>
        </p:nvSpPr>
        <p:spPr>
          <a:xfrm>
            <a:off x="6446134" y="1674813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2022 18.1 % immigrant share</a:t>
            </a:r>
          </a:p>
        </p:txBody>
      </p:sp>
    </p:spTree>
    <p:extLst>
      <p:ext uri="{BB962C8B-B14F-4D97-AF65-F5344CB8AC3E}">
        <p14:creationId xmlns:p14="http://schemas.microsoft.com/office/powerpoint/2010/main" val="224713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15" y="0"/>
            <a:ext cx="8229600" cy="1143000"/>
          </a:xfrm>
        </p:spPr>
        <p:txBody>
          <a:bodyPr/>
          <a:lstStyle/>
          <a:p>
            <a:r>
              <a:rPr lang="en-US" dirty="0"/>
              <a:t>Origin of Immigrants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37266"/>
              </p:ext>
            </p:extLst>
          </p:nvPr>
        </p:nvGraphicFramePr>
        <p:xfrm>
          <a:off x="533400" y="1066800"/>
          <a:ext cx="8229601" cy="528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1384">
                  <a:extLst>
                    <a:ext uri="{9D8B030D-6E8A-4147-A177-3AD203B41FA5}">
                      <a16:colId xmlns:a16="http://schemas.microsoft.com/office/drawing/2014/main" val="1996545015"/>
                    </a:ext>
                  </a:extLst>
                </a:gridCol>
              </a:tblGrid>
              <a:tr h="571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U.S.  Share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WV Share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Europe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9.1 %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23.1 %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39.3 %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43.2 %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Africa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9.4 %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7.9 %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Oceana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0.6 %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0.7 %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6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N. America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32.7 %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20.5 %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S. America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8.2 %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4.7 %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Unknown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0.6 %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100.0 %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100.0 %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76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The Migration Decision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905000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Cost of Migrating</a:t>
            </a:r>
            <a:br>
              <a:rPr lang="en-US" sz="4800" dirty="0">
                <a:solidFill>
                  <a:schemeClr val="tx1"/>
                </a:solidFill>
              </a:rPr>
            </a:br>
            <a:endParaRPr lang="en-US" sz="4600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4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779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Characteristics of Native and Latin Amer. Born Population (Age 16 &amp; up)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521547"/>
              </p:ext>
            </p:extLst>
          </p:nvPr>
        </p:nvGraphicFramePr>
        <p:xfrm>
          <a:off x="698500" y="1447800"/>
          <a:ext cx="7747000" cy="4947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464"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sng" strike="noStrike" dirty="0">
                          <a:effectLst/>
                        </a:rPr>
                        <a:t>Native Born</a:t>
                      </a:r>
                      <a:endParaRPr lang="en-US" sz="3200" b="1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Lat. Amer. Born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Labor Force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u="none" strike="noStrike" dirty="0">
                          <a:effectLst/>
                          <a:cs typeface="+mn-cs"/>
                        </a:rPr>
                        <a:t>130 Mil.</a:t>
                      </a:r>
                      <a:endParaRPr lang="de-DE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13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mr-IN" sz="3200" u="none" strike="noStrike" dirty="0">
                          <a:effectLst/>
                        </a:rPr>
                        <a:t>&lt; H.S. </a:t>
                      </a:r>
                      <a:r>
                        <a:rPr lang="mr-IN" sz="3200" u="none" strike="noStrike" dirty="0" err="1">
                          <a:effectLst/>
                        </a:rPr>
                        <a:t>Educ</a:t>
                      </a:r>
                      <a:endParaRPr lang="mr-IN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5.8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37.1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.%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Poor English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1.9%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77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Employed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5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9.2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4.9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Unemployed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3.0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3.5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Med. Wk. Earn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$1,087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$758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87053033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Poverty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62528584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DD7B-4FF5-ED59-BC69-13725558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Number of Undocumented Immigrants in the United States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3ACAF-F6F2-E6A0-2D81-C91124B5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32E6C-7446-E4D9-AA73-19F4DD67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2538"/>
            <a:ext cx="9317195" cy="4010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CB4AE-511F-A1DB-2C17-17DF778ED00A}"/>
              </a:ext>
            </a:extLst>
          </p:cNvPr>
          <p:cNvSpPr txBox="1"/>
          <p:nvPr/>
        </p:nvSpPr>
        <p:spPr>
          <a:xfrm>
            <a:off x="457200" y="6019800"/>
            <a:ext cx="45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U.S. Department of Homeland Security</a:t>
            </a:r>
          </a:p>
        </p:txBody>
      </p:sp>
    </p:spTree>
    <p:extLst>
      <p:ext uri="{BB962C8B-B14F-4D97-AF65-F5344CB8AC3E}">
        <p14:creationId xmlns:p14="http://schemas.microsoft.com/office/powerpoint/2010/main" val="2327281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Mexican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Low-skill, low-wage jobs.</a:t>
            </a:r>
          </a:p>
          <a:p>
            <a:r>
              <a:rPr lang="en-US" dirty="0"/>
              <a:t>Competition for less skilled native-born</a:t>
            </a:r>
          </a:p>
          <a:p>
            <a:r>
              <a:rPr lang="en-US" dirty="0"/>
              <a:t>More GDP &amp; lower prices</a:t>
            </a:r>
          </a:p>
          <a:p>
            <a:r>
              <a:rPr lang="en-US" dirty="0"/>
              <a:t>Helps upper income native-born, hurts lower</a:t>
            </a:r>
          </a:p>
          <a:p>
            <a:r>
              <a:rPr lang="en-US" dirty="0"/>
              <a:t>Little impact on federal budget but raises costs for state and local (schooling)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7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DACA (Deferred Action for </a:t>
            </a:r>
            <a:br>
              <a:rPr lang="en-US" dirty="0"/>
            </a:br>
            <a:r>
              <a:rPr lang="en-US" dirty="0"/>
              <a:t>Childhood Arrivals)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Entered U.S. before age 16, now in U.S. </a:t>
            </a:r>
          </a:p>
          <a:p>
            <a:r>
              <a:rPr lang="en-US" dirty="0"/>
              <a:t>Entered before June 2007</a:t>
            </a:r>
          </a:p>
          <a:p>
            <a:r>
              <a:rPr lang="en-US" dirty="0"/>
              <a:t>Currently in school, high school grad or honorable discharge from military</a:t>
            </a:r>
          </a:p>
          <a:p>
            <a:r>
              <a:rPr lang="en-US" dirty="0"/>
              <a:t>No felony conviction or threat to security</a:t>
            </a:r>
          </a:p>
          <a:p>
            <a:r>
              <a:rPr lang="en-US" dirty="0"/>
              <a:t>Renewable every 2 years </a:t>
            </a:r>
          </a:p>
          <a:p>
            <a:r>
              <a:rPr lang="en-US" dirty="0"/>
              <a:t>Executive Order by Obama, Trump ended, Biden restored in January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0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7248"/>
            <a:ext cx="8383313" cy="3263504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75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Week 1 (10/6): 	Economic Update (Geoffrey Woglom, Amherst College)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Week 2 (10/13):   Trade and Globalization (Avik Chakrabarti, U of Wisconsin Milwaukee)</a:t>
            </a:r>
          </a:p>
          <a:p>
            <a:pPr lvl="1">
              <a:spcAft>
                <a:spcPts val="750"/>
              </a:spcAft>
            </a:pPr>
            <a:r>
              <a:rPr lang="en-US" b="1" dirty="0"/>
              <a:t>Week 3 (10/27):  Economics of Immigration (Robert </a:t>
            </a:r>
            <a:r>
              <a:rPr lang="en-US" b="1" dirty="0" err="1"/>
              <a:t>Gitter</a:t>
            </a:r>
            <a:r>
              <a:rPr lang="en-US" b="1" dirty="0"/>
              <a:t>, Ohio Wesleyan)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Week 4 (11/3):  Monetary Policy (Geoffrey Woglom ,Amherst College)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Week 5 (11/10):  Federal Debt (Joseph Carolan, Oakland University)</a:t>
            </a:r>
          </a:p>
          <a:p>
            <a:pPr lvl="1">
              <a:spcAft>
                <a:spcPts val="750"/>
              </a:spcAft>
            </a:pPr>
            <a:r>
              <a:rPr lang="en-US" dirty="0"/>
              <a:t>Week 6 (11/17):  International Institutions (Alan Deardorff University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4C418-3DB3-AF37-F2F7-16B0E3FDF996}"/>
              </a:ext>
            </a:extLst>
          </p:cNvPr>
          <p:cNvSpPr txBox="1"/>
          <p:nvPr/>
        </p:nvSpPr>
        <p:spPr>
          <a:xfrm>
            <a:off x="1233055" y="5818909"/>
            <a:ext cx="183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 at end.</a:t>
            </a:r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Immigration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700" y="2471737"/>
            <a:ext cx="6477000" cy="3535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30</a:t>
            </a:fld>
            <a:endParaRPr lang="en-US"/>
          </a:p>
        </p:txBody>
      </p:sp>
      <p:pic>
        <p:nvPicPr>
          <p:cNvPr id="1026" name="Picture 2" descr="Central American migrants wade across the Rio Grande on February 1, 2019 near El Paso, Texas. ">
            <a:extLst>
              <a:ext uri="{FF2B5EF4-FFF2-40B4-BE49-F238E27FC236}">
                <a16:creationId xmlns:a16="http://schemas.microsoft.com/office/drawing/2014/main" id="{EEC15B1E-A683-C738-342C-51398560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46" y="3905367"/>
            <a:ext cx="4225262" cy="28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14273-B486-8B30-A506-C3A88905DD9D}"/>
              </a:ext>
            </a:extLst>
          </p:cNvPr>
          <p:cNvSpPr txBox="1"/>
          <p:nvPr/>
        </p:nvSpPr>
        <p:spPr>
          <a:xfrm>
            <a:off x="762000" y="1376842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Northern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Unaccompanied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Covid and Title 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Venezuelan Wave</a:t>
            </a:r>
          </a:p>
        </p:txBody>
      </p:sp>
    </p:spTree>
    <p:extLst>
      <p:ext uri="{BB962C8B-B14F-4D97-AF65-F5344CB8AC3E}">
        <p14:creationId xmlns:p14="http://schemas.microsoft.com/office/powerpoint/2010/main" val="3489772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22E-1826-0F78-B351-D7A9DCB9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Northern Triangle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793FB-2DB4-FB45-131A-900F6B15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31</a:t>
            </a:fld>
            <a:endParaRPr lang="en-US"/>
          </a:p>
        </p:txBody>
      </p:sp>
      <p:pic>
        <p:nvPicPr>
          <p:cNvPr id="4098" name="Picture 2" descr="Why So Many Central Americans Are Seeking Asylum in the U.S. | KQED">
            <a:extLst>
              <a:ext uri="{FF2B5EF4-FFF2-40B4-BE49-F238E27FC236}">
                <a16:creationId xmlns:a16="http://schemas.microsoft.com/office/drawing/2014/main" id="{45066D08-E470-B1A5-81CA-ED06D91D0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6" y="1457762"/>
            <a:ext cx="7364093" cy="51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32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0D44-53FF-FD6B-0A29-1DEB10E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387475"/>
          </a:xfrm>
        </p:spPr>
        <p:txBody>
          <a:bodyPr>
            <a:normAutofit fontScale="90000"/>
          </a:bodyPr>
          <a:lstStyle/>
          <a:p>
            <a:r>
              <a:rPr lang="en-US" dirty="0"/>
              <a:t>US Border Apprehensions from </a:t>
            </a:r>
            <a:br>
              <a:rPr lang="en-US" dirty="0"/>
            </a:br>
            <a:r>
              <a:rPr lang="en-US" dirty="0"/>
              <a:t>the Northern Triangle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13923F-8CE9-5838-9443-5039458CA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54002"/>
            <a:ext cx="7281042" cy="52706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30A9-15D3-4185-18AE-AD783D9B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6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D9DF-693C-5B86-6866-7AAC17FA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Northern Triangle Apprehensions</a:t>
            </a:r>
            <a:br>
              <a:rPr lang="en-US" dirty="0"/>
            </a:br>
            <a:r>
              <a:rPr lang="en-US" sz="4400" dirty="0">
                <a:solidFill>
                  <a:srgbClr val="FF0000"/>
                </a:solidFill>
              </a:rPr>
              <a:t>(Northern Triangle Countries in Red)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EB5E2-E884-9E57-261C-AEB14ACE4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528998"/>
            <a:ext cx="7010400" cy="50099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7D2A9-B68C-A884-E822-C9DB75FA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3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7595-6B9C-1D0F-E48F-8DF6F33C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Asylees and Refugees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0A45-5A91-7074-C12A-5A97897BD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</a:rPr>
              <a:t>Refugees are usually outside the United States when they are screened for resettlement in US</a:t>
            </a:r>
            <a:endParaRPr lang="en-US" dirty="0">
              <a:solidFill>
                <a:srgbClr val="202124"/>
              </a:solidFill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Asylum seekers submit their applications while physically present in the United States or at a U.S. port of entry</a:t>
            </a: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</a:rPr>
              <a:t>Reason to grant – (US &amp; UNCOR)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unable to return because of persecution or a well-founded fear of persecution based on: 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race, religion, nationality, membership in a particular social group, or political opinion.  (</a:t>
            </a:r>
            <a:r>
              <a:rPr lang="en-US" b="1" i="0" u="sng" dirty="0">
                <a:solidFill>
                  <a:srgbClr val="000000"/>
                </a:solidFill>
                <a:effectLst/>
              </a:rPr>
              <a:t>Not economic hardship!</a:t>
            </a:r>
            <a:r>
              <a:rPr lang="en-US" b="1" i="0" dirty="0">
                <a:solidFill>
                  <a:srgbClr val="000000"/>
                </a:solidFill>
                <a:effectLst/>
              </a:rPr>
              <a:t>)</a:t>
            </a:r>
            <a:endParaRPr lang="en-US" b="1" dirty="0">
              <a:solidFill>
                <a:srgbClr val="20212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1A61-20D8-9D05-0DAA-C51E67ED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518-F94A-0E5B-798E-75D6E310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 of Children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6845D-36D9-5F3E-9A3F-9217F096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35</a:t>
            </a:fld>
            <a:endParaRPr lang="en-US"/>
          </a:p>
        </p:txBody>
      </p:sp>
      <p:pic>
        <p:nvPicPr>
          <p:cNvPr id="5122" name="Picture 2" descr="A two-year-old Honduran asylum seeker cries as her mother is searched and detained near the U.S.-Mexico border on June 12, 2018 in McAllen, Texas.">
            <a:extLst>
              <a:ext uri="{FF2B5EF4-FFF2-40B4-BE49-F238E27FC236}">
                <a16:creationId xmlns:a16="http://schemas.microsoft.com/office/drawing/2014/main" id="{E2BBFE2D-3D16-3131-3B0C-CA7680526E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2419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2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6563-C781-AD46-DC62-FB8F669C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en-US" dirty="0"/>
              <a:t>Remain in Mexico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C08B3-8928-1823-0030-605F286C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36</a:t>
            </a:fld>
            <a:endParaRPr 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90E8B589-2C41-6E31-E69B-4979370B91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5" y="1435874"/>
            <a:ext cx="33977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385B9-6AFF-A04C-E201-424831A144CE}"/>
              </a:ext>
            </a:extLst>
          </p:cNvPr>
          <p:cNvSpPr txBox="1"/>
          <p:nvPr/>
        </p:nvSpPr>
        <p:spPr>
          <a:xfrm>
            <a:off x="4229100" y="1435874"/>
            <a:ext cx="4648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Applies to non-Mexicans asking for asylum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Must wait in Mexico while case being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Not applied to unaccompanied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Not eligible for asylum if passed through another nation on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Dangerous in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In the courts now</a:t>
            </a:r>
          </a:p>
        </p:txBody>
      </p:sp>
    </p:spTree>
    <p:extLst>
      <p:ext uri="{BB962C8B-B14F-4D97-AF65-F5344CB8AC3E}">
        <p14:creationId xmlns:p14="http://schemas.microsoft.com/office/powerpoint/2010/main" val="179083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1BCF2-E42A-88B8-8374-D2AE2DEE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and Title 42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F4D4CB-444F-E121-8059-920DDE8BB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7638"/>
            <a:ext cx="3490611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CCC79-44EE-387F-E78F-2D5232C2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2E61D-D64B-743A-A364-2F8BF3C6701F}"/>
              </a:ext>
            </a:extLst>
          </p:cNvPr>
          <p:cNvSpPr txBox="1"/>
          <p:nvPr/>
        </p:nvSpPr>
        <p:spPr>
          <a:xfrm>
            <a:off x="4038600" y="1417638"/>
            <a:ext cx="464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Started in March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Used to limit Covid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Migrants who crossed into United States not allowed to ask for asylum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Returned to Mexico, not allowed a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Ended May 2023 </a:t>
            </a:r>
          </a:p>
        </p:txBody>
      </p:sp>
    </p:spTree>
    <p:extLst>
      <p:ext uri="{BB962C8B-B14F-4D97-AF65-F5344CB8AC3E}">
        <p14:creationId xmlns:p14="http://schemas.microsoft.com/office/powerpoint/2010/main" val="3124654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BAA5-3EF6-7AC8-2723-8D671E40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Surge of Venezuelans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4DF1E8-26F9-21A4-3F7A-E8763D389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21355"/>
            <a:ext cx="3609455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2E243-B27A-F499-C627-91F3DAA8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56CD0-2768-CC77-1DE0-C4A1B0099976}"/>
              </a:ext>
            </a:extLst>
          </p:cNvPr>
          <p:cNvSpPr txBox="1"/>
          <p:nvPr/>
        </p:nvSpPr>
        <p:spPr>
          <a:xfrm>
            <a:off x="4172415" y="1600200"/>
            <a:ext cx="47429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Almost 8 million Venezuelans have left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 by economic mismanagement, hyperinflation, unrest, violence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Largest national group arrested for entering 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Temporary Protected Status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81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118D-E942-4BAD-9EE9-3F3FD3BE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Bussing of Migrants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0C1A-1FCC-A33A-7891-2339F94E7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1" y="1448687"/>
            <a:ext cx="7162800" cy="4728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774B5-E64A-46E5-D3E2-18B1EDD9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6CDE-52B3-1205-2547-59510E8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to the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8D43-06D2-68AC-14D0-DDAA5ACB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417638"/>
            <a:ext cx="7924800" cy="475645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Difficult to Measure How Many</a:t>
            </a:r>
          </a:p>
          <a:p>
            <a:r>
              <a:rPr lang="en-US" dirty="0"/>
              <a:t>Legal Immigrants - easy</a:t>
            </a:r>
          </a:p>
          <a:p>
            <a:r>
              <a:rPr lang="en-US" dirty="0"/>
              <a:t>Undocumented Immigrants</a:t>
            </a:r>
          </a:p>
          <a:p>
            <a:r>
              <a:rPr lang="en-US" dirty="0"/>
              <a:t>Return Immigrants – no record if return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A592-35A1-EE5C-15EC-F58E7FDD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 descr="Tide of Mexican immigration is turning | KPCC - NPR News for Southern  California - 89.3 FM">
            <a:extLst>
              <a:ext uri="{FF2B5EF4-FFF2-40B4-BE49-F238E27FC236}">
                <a16:creationId xmlns:a16="http://schemas.microsoft.com/office/drawing/2014/main" id="{72E0F995-757F-A38D-E90A-AE2E2306F2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95863"/>
            <a:ext cx="350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42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58E97-488E-477B-8979-B05378DB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40</a:t>
            </a:fld>
            <a:endParaRPr lang="en-US"/>
          </a:p>
        </p:txBody>
      </p:sp>
      <p:pic>
        <p:nvPicPr>
          <p:cNvPr id="9218" name="Picture 2" descr="Final Thoughts Images – Browse 3,620 Stock Photos, Vectors, and Video |  Adobe Stock">
            <a:extLst>
              <a:ext uri="{FF2B5EF4-FFF2-40B4-BE49-F238E27FC236}">
                <a16:creationId xmlns:a16="http://schemas.microsoft.com/office/drawing/2014/main" id="{C3277B67-A558-3E44-083D-F9FFA002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89" y="0"/>
            <a:ext cx="957384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34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9621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 Thank You</a:t>
            </a:r>
            <a:br>
              <a:rPr lang="en-US" dirty="0"/>
            </a:br>
            <a:r>
              <a:rPr lang="en-US" dirty="0"/>
              <a:t>Any Questions?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4218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Bob Gitter </a:t>
            </a:r>
          </a:p>
          <a:p>
            <a:pPr marL="0" indent="0" algn="ctr">
              <a:buNone/>
            </a:pPr>
            <a:r>
              <a:rPr lang="en-US" sz="1800" dirty="0"/>
              <a:t>Professor of Economics, Emeritus</a:t>
            </a:r>
          </a:p>
          <a:p>
            <a:pPr marL="0" indent="0" algn="ctr">
              <a:buNone/>
            </a:pPr>
            <a:r>
              <a:rPr lang="en-US" sz="1800" dirty="0"/>
              <a:t>Ohio Wesleyan University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 dirty="0"/>
          </a:p>
        </p:txBody>
      </p:sp>
      <p:pic>
        <p:nvPicPr>
          <p:cNvPr id="6" name="Picture 2" descr="69,000+ Immigrant Stock Photos, Pictures &amp; Royalty-Free Images - iStock |  Immigrant family, Immigration, Refugee">
            <a:extLst>
              <a:ext uri="{FF2B5EF4-FFF2-40B4-BE49-F238E27FC236}">
                <a16:creationId xmlns:a16="http://schemas.microsoft.com/office/drawing/2014/main" id="{882C6B6C-4292-5F34-44CF-07E8E3DA0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56" y="2213372"/>
            <a:ext cx="6351244" cy="42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2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4F4D-A341-752D-D1FC-EE7DB7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Mexican-Born People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AEC2-6CDB-0B86-749F-71CAE8EC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7CA-3611-5C1B-F4FF-29E8A3EA6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7638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7F1-F563-0816-B8C3-2C4A06FCE00E}"/>
              </a:ext>
            </a:extLst>
          </p:cNvPr>
          <p:cNvSpPr txBox="1"/>
          <p:nvPr/>
        </p:nvSpPr>
        <p:spPr>
          <a:xfrm>
            <a:off x="1447800" y="564753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713300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68E5E-96CE-3D6A-E16C-A6BA69BF7414}"/>
              </a:ext>
            </a:extLst>
          </p:cNvPr>
          <p:cNvSpPr txBox="1"/>
          <p:nvPr/>
        </p:nvSpPr>
        <p:spPr>
          <a:xfrm>
            <a:off x="3505200" y="1828800"/>
            <a:ext cx="3032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West Virginia &lt; 2 %</a:t>
            </a:r>
          </a:p>
        </p:txBody>
      </p:sp>
    </p:spTree>
    <p:extLst>
      <p:ext uri="{BB962C8B-B14F-4D97-AF65-F5344CB8AC3E}">
        <p14:creationId xmlns:p14="http://schemas.microsoft.com/office/powerpoint/2010/main" val="138751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The Migration Decision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905000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Cost of Migrating</a:t>
            </a:r>
            <a:br>
              <a:rPr lang="en-US" sz="4800" dirty="0">
                <a:solidFill>
                  <a:schemeClr val="tx1"/>
                </a:solidFill>
              </a:rPr>
            </a:br>
            <a:endParaRPr lang="en-US" sz="4600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10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99732"/>
            <a:ext cx="6858000" cy="897147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of Income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11385"/>
            <a:ext cx="7924800" cy="3398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167" y="1951332"/>
            <a:ext cx="1607666" cy="590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118" y="3324581"/>
            <a:ext cx="1460060" cy="543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059" y="4968901"/>
            <a:ext cx="2868120" cy="7613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04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14151</TotalTime>
  <Words>1201</Words>
  <Application>Microsoft Macintosh PowerPoint</Application>
  <PresentationFormat>On-screen Show (4:3)</PresentationFormat>
  <Paragraphs>299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Google Sans</vt:lpstr>
      <vt:lpstr>Mangal</vt:lpstr>
      <vt:lpstr>Symbol</vt:lpstr>
      <vt:lpstr>Times New Roman</vt:lpstr>
      <vt:lpstr>Office Theme</vt:lpstr>
      <vt:lpstr>  Give Me Your Poor, Your Tired, Your Homeless (Some Restrictions  May Apply):   Immigration to the United States in the 21st Century  Bob Gitter, Ohio Wesleyan Prof of Econ, Emeritus  National Economic Education Delegation  WVU OLLI   October 27, 2023  </vt:lpstr>
      <vt:lpstr>SubSSSubmitting Questions</vt:lpstr>
      <vt:lpstr>Course Outline</vt:lpstr>
      <vt:lpstr>Migration to the US</vt:lpstr>
      <vt:lpstr>Mexican-Born People in the US</vt:lpstr>
      <vt:lpstr>Immigrant Share of US Population</vt:lpstr>
      <vt:lpstr>Immigrant Share of US Population</vt:lpstr>
      <vt:lpstr>The Migration Decision</vt:lpstr>
      <vt:lpstr>Distribution of Income </vt:lpstr>
      <vt:lpstr>The Dangers of Border Crossing</vt:lpstr>
      <vt:lpstr>Key Laws</vt:lpstr>
      <vt:lpstr>U.S. Immigration 1820-1880</vt:lpstr>
      <vt:lpstr>U.S. Immigration 1880-1924</vt:lpstr>
      <vt:lpstr>U.S. Immigration 1924-1965</vt:lpstr>
      <vt:lpstr>Signing up for Bracero Program</vt:lpstr>
      <vt:lpstr>LBJ Signs Immigration and Nationality Act (1965)</vt:lpstr>
      <vt:lpstr>History of U.S. Immigration: 1965-Today</vt:lpstr>
      <vt:lpstr>NUMBER OF IMMIGRANTS BY TYPE OF ADMISSION: FISCAL YEAR 2022 </vt:lpstr>
      <vt:lpstr>H1B Applications  Quota Reached on First Day 2017</vt:lpstr>
      <vt:lpstr>H2A Program</vt:lpstr>
      <vt:lpstr>Employment Immigration to West Virginia - 2022</vt:lpstr>
      <vt:lpstr>Immigration Reform and Control  Act of 1986</vt:lpstr>
      <vt:lpstr>Immigrant Share of US Workforce</vt:lpstr>
      <vt:lpstr>Origin of Immigrants</vt:lpstr>
      <vt:lpstr>The Migration Decision</vt:lpstr>
      <vt:lpstr> Characteristics of Native and Latin Amer. Born Population (Age 16 &amp; up)  </vt:lpstr>
      <vt:lpstr>Number of Undocumented Immigrants in the United States</vt:lpstr>
      <vt:lpstr>Impact of Mexican Immigration</vt:lpstr>
      <vt:lpstr>DACA (Deferred Action for  Childhood Arrivals)</vt:lpstr>
      <vt:lpstr>Recent Immigration Issues</vt:lpstr>
      <vt:lpstr>The Northern Triangle</vt:lpstr>
      <vt:lpstr>US Border Apprehensions from  the Northern Triangle</vt:lpstr>
      <vt:lpstr>Northern Triangle Apprehensions (Northern Triangle Countries in Red)</vt:lpstr>
      <vt:lpstr>Asylees and Refugees</vt:lpstr>
      <vt:lpstr>Separation of Children</vt:lpstr>
      <vt:lpstr>Remain in Mexico Policy</vt:lpstr>
      <vt:lpstr>Covid and Title 42</vt:lpstr>
      <vt:lpstr>The Surge of Venezuelans</vt:lpstr>
      <vt:lpstr>The Bussing of Migrants</vt:lpstr>
      <vt:lpstr>PowerPoint Presentation</vt:lpstr>
      <vt:lpstr> Thank You 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Puebla to the Heartland:  Mexican Migration to   the United States and Central Ohio  Robert Gitter, OWU SourcePoint January 22, 2021 </dc:title>
  <dc:creator>Robert J. Gitter</dc:creator>
  <cp:lastModifiedBy>Bob Gitter</cp:lastModifiedBy>
  <cp:revision>42</cp:revision>
  <cp:lastPrinted>2023-10-20T20:26:29Z</cp:lastPrinted>
  <dcterms:created xsi:type="dcterms:W3CDTF">2021-01-21T17:23:04Z</dcterms:created>
  <dcterms:modified xsi:type="dcterms:W3CDTF">2023-10-27T17:47:17Z</dcterms:modified>
</cp:coreProperties>
</file>